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C63F-E058-4128-B72A-574FCC6B0D12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2411-46CC-4CF5-B96C-6D286004A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31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C63F-E058-4128-B72A-574FCC6B0D12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2411-46CC-4CF5-B96C-6D286004A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138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C63F-E058-4128-B72A-574FCC6B0D12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2411-46CC-4CF5-B96C-6D286004A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8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C63F-E058-4128-B72A-574FCC6B0D12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2411-46CC-4CF5-B96C-6D286004A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54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C63F-E058-4128-B72A-574FCC6B0D12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2411-46CC-4CF5-B96C-6D286004A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743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C63F-E058-4128-B72A-574FCC6B0D12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2411-46CC-4CF5-B96C-6D286004A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721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C63F-E058-4128-B72A-574FCC6B0D12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2411-46CC-4CF5-B96C-6D286004A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25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C63F-E058-4128-B72A-574FCC6B0D12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2411-46CC-4CF5-B96C-6D286004A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511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C63F-E058-4128-B72A-574FCC6B0D12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2411-46CC-4CF5-B96C-6D286004A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382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C63F-E058-4128-B72A-574FCC6B0D12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2411-46CC-4CF5-B96C-6D286004A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172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2C63F-E058-4128-B72A-574FCC6B0D12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F2411-46CC-4CF5-B96C-6D286004A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169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2C63F-E058-4128-B72A-574FCC6B0D12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2411-46CC-4CF5-B96C-6D286004AF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45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DAD4C-D591-444F-9379-558407BDCA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8541" y="3293904"/>
            <a:ext cx="7369903" cy="135096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стандартных и нестандартных способов определить готовность ребёнка к школе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383EED-4C92-42B7-A587-E137B6CE64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407" b="99641" l="14313" r="63500">
                        <a14:foregroundMark x1="26188" y1="70215" x2="21625" y2="72727"/>
                        <a14:foregroundMark x1="21625" y1="72727" x2="16438" y2="89713"/>
                        <a14:foregroundMark x1="16438" y1="89713" x2="15625" y2="98325"/>
                        <a14:foregroundMark x1="15625" y1="98325" x2="16438" y2="99641"/>
                        <a14:foregroundMark x1="15500" y1="93541" x2="17688" y2="83254"/>
                        <a14:foregroundMark x1="17688" y1="83254" x2="22188" y2="77990"/>
                        <a14:foregroundMark x1="22188" y1="77990" x2="28125" y2="77512"/>
                        <a14:foregroundMark x1="28125" y1="77512" x2="31688" y2="84450"/>
                        <a14:foregroundMark x1="31688" y1="84450" x2="36438" y2="77632"/>
                        <a14:foregroundMark x1="36438" y1="77632" x2="40938" y2="76316"/>
                        <a14:foregroundMark x1="40938" y1="76316" x2="45625" y2="78947"/>
                        <a14:foregroundMark x1="45625" y1="78947" x2="48125" y2="87440"/>
                        <a14:foregroundMark x1="48125" y1="87440" x2="48938" y2="78589"/>
                        <a14:foregroundMark x1="48938" y1="78589" x2="52375" y2="71770"/>
                        <a14:foregroundMark x1="52375" y1="71770" x2="56938" y2="67344"/>
                        <a14:foregroundMark x1="56938" y1="67344" x2="61250" y2="69737"/>
                        <a14:foregroundMark x1="61250" y1="69737" x2="62938" y2="78469"/>
                        <a14:foregroundMark x1="62938" y1="78469" x2="63313" y2="98325"/>
                        <a14:foregroundMark x1="63313" y1="98325" x2="63500" y2="99282"/>
                        <a14:foregroundMark x1="32563" y1="86005" x2="28500" y2="82297"/>
                        <a14:foregroundMark x1="28500" y1="82297" x2="23313" y2="82177"/>
                        <a14:foregroundMark x1="23313" y1="82177" x2="18563" y2="85646"/>
                        <a14:foregroundMark x1="18563" y1="85646" x2="15000" y2="93541"/>
                        <a14:foregroundMark x1="15000" y1="93541" x2="14375" y2="99641"/>
                        <a14:foregroundMark x1="17188" y1="94617" x2="21313" y2="87560"/>
                        <a14:foregroundMark x1="21313" y1="87560" x2="31875" y2="85287"/>
                        <a14:foregroundMark x1="31875" y1="85287" x2="32563" y2="85287"/>
                        <a14:foregroundMark x1="33125" y1="87799" x2="25375" y2="98086"/>
                        <a14:foregroundMark x1="25375" y1="98086" x2="25250" y2="98923"/>
                        <a14:foregroundMark x1="36500" y1="86722" x2="37625" y2="99641"/>
                        <a14:foregroundMark x1="41938" y1="91029" x2="47750" y2="99282"/>
                        <a14:foregroundMark x1="44750" y1="90311" x2="47250" y2="80742"/>
                        <a14:foregroundMark x1="47250" y1="80742" x2="56125" y2="71411"/>
                        <a14:foregroundMark x1="56125" y1="71411" x2="61125" y2="68660"/>
                        <a14:foregroundMark x1="61125" y1="68660" x2="61625" y2="68780"/>
                        <a14:foregroundMark x1="46063" y1="92823" x2="61250" y2="76316"/>
                        <a14:foregroundMark x1="47375" y1="94617" x2="51688" y2="86364"/>
                        <a14:foregroundMark x1="51688" y1="86364" x2="61250" y2="78469"/>
                        <a14:foregroundMark x1="61250" y1="82416" x2="48500" y2="99282"/>
                        <a14:foregroundMark x1="53188" y1="50837" x2="38000" y2="35766"/>
                        <a14:foregroundMark x1="38000" y1="35766" x2="33250" y2="35526"/>
                        <a14:foregroundMark x1="33250" y1="35526" x2="25375" y2="47129"/>
                        <a14:foregroundMark x1="25375" y1="47129" x2="24500" y2="56579"/>
                        <a14:foregroundMark x1="24500" y1="56579" x2="26937" y2="75239"/>
                        <a14:foregroundMark x1="35750" y1="96411" x2="39188" y2="89593"/>
                        <a14:foregroundMark x1="39188" y1="89593" x2="44375" y2="90191"/>
                        <a14:foregroundMark x1="44375" y1="90191" x2="48063" y2="96531"/>
                        <a14:foregroundMark x1="48063" y1="96531" x2="48500" y2="99641"/>
                        <a14:foregroundMark x1="37438" y1="96411" x2="48313" y2="93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63" t="31953" r="38241"/>
          <a:stretch/>
        </p:blipFill>
        <p:spPr>
          <a:xfrm>
            <a:off x="725556" y="3174984"/>
            <a:ext cx="3846444" cy="2825767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26EFAC5-0C18-4EA4-8E4E-7B2135625C7E}"/>
              </a:ext>
            </a:extLst>
          </p:cNvPr>
          <p:cNvSpPr txBox="1">
            <a:spLocks/>
          </p:cNvSpPr>
          <p:nvPr/>
        </p:nvSpPr>
        <p:spPr>
          <a:xfrm>
            <a:off x="2648778" y="392508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Подготовил: </a:t>
            </a:r>
          </a:p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Напесочная О.А.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66108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922CB6-D4B7-45D6-A2A0-6D0FDF9CB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B1A273F-2884-4EF5-A789-A90FDAD162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8" r="10340"/>
          <a:stretch/>
        </p:blipFill>
        <p:spPr>
          <a:xfrm>
            <a:off x="0" y="1027907"/>
            <a:ext cx="9733739" cy="5362619"/>
          </a:xfrm>
        </p:spPr>
      </p:pic>
    </p:spTree>
    <p:extLst>
      <p:ext uri="{BB962C8B-B14F-4D97-AF65-F5344CB8AC3E}">
        <p14:creationId xmlns:p14="http://schemas.microsoft.com/office/powerpoint/2010/main" val="2781326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D9919-FD55-42C1-BCED-F03FE8498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Показать зубы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5AD675-9F2B-457A-AF1A-B8C374F5E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97248"/>
            <a:ext cx="8515350" cy="4203502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spcBef>
                <a:spcPts val="450"/>
              </a:spcBef>
              <a:buNone/>
            </a:pPr>
            <a:r>
              <a:rPr lang="ru-RU" sz="3300" dirty="0"/>
              <a:t>Количество постоянных зубов — признак физиологической зрелости ребенка в этом возрасте. К 7 годам должно быть 6–8 постоянных зубов, должны поменяться резцы и обычно два коренных. </a:t>
            </a:r>
          </a:p>
          <a:p>
            <a:pPr marL="0" indent="0">
              <a:lnSpc>
                <a:spcPct val="110000"/>
              </a:lnSpc>
              <a:spcBef>
                <a:spcPts val="450"/>
              </a:spcBef>
              <a:buNone/>
            </a:pPr>
            <a:r>
              <a:rPr lang="ru-RU" sz="3300" dirty="0"/>
              <a:t>Это знак того, что кости ребенка</a:t>
            </a:r>
          </a:p>
          <a:p>
            <a:pPr marL="0" indent="0">
              <a:lnSpc>
                <a:spcPct val="110000"/>
              </a:lnSpc>
              <a:spcBef>
                <a:spcPts val="450"/>
              </a:spcBef>
              <a:buNone/>
            </a:pPr>
            <a:r>
              <a:rPr lang="ru-RU" sz="3300" dirty="0"/>
              <a:t>достаточно сформированы, </a:t>
            </a:r>
          </a:p>
          <a:p>
            <a:pPr marL="0" indent="0">
              <a:lnSpc>
                <a:spcPct val="110000"/>
              </a:lnSpc>
              <a:spcBef>
                <a:spcPts val="450"/>
              </a:spcBef>
              <a:buNone/>
            </a:pPr>
            <a:r>
              <a:rPr lang="ru-RU" sz="3300" dirty="0"/>
              <a:t>чтобы он мог без вреда для</a:t>
            </a:r>
          </a:p>
          <a:p>
            <a:pPr marL="0" indent="0">
              <a:lnSpc>
                <a:spcPct val="110000"/>
              </a:lnSpc>
              <a:spcBef>
                <a:spcPts val="450"/>
              </a:spcBef>
              <a:buNone/>
            </a:pPr>
            <a:r>
              <a:rPr lang="ru-RU" sz="3300" dirty="0"/>
              <a:t> осанки сидеть по 40 минут</a:t>
            </a:r>
          </a:p>
          <a:p>
            <a:pPr marL="0" indent="0">
              <a:lnSpc>
                <a:spcPct val="110000"/>
              </a:lnSpc>
              <a:spcBef>
                <a:spcPts val="450"/>
              </a:spcBef>
              <a:buNone/>
            </a:pPr>
            <a:r>
              <a:rPr lang="ru-RU" sz="3300" dirty="0"/>
              <a:t> в течение урока.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03246F-C18E-4B9A-9C4B-1CDEC4CF7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89" y="3023886"/>
            <a:ext cx="5216217" cy="346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98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7EAF7A-1AE5-4B62-A5A0-046EAF1082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21"/>
          <a:stretch/>
        </p:blipFill>
        <p:spPr>
          <a:xfrm>
            <a:off x="6531403" y="1076101"/>
            <a:ext cx="2214628" cy="267565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AD90DA-DD53-43AC-988F-F534FF9C8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06" y="1023164"/>
            <a:ext cx="7886700" cy="994172"/>
          </a:xfrm>
        </p:spPr>
        <p:txBody>
          <a:bodyPr>
            <a:norm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Достать правой рукой левое ухо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17B297-7654-4CC0-8B72-4B96E1C02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206" y="1851421"/>
            <a:ext cx="6320197" cy="414932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625" dirty="0"/>
              <a:t>Это «филиппинский тест» — ребенок, протянув руку сверху через голову, должен выпрямленной ладонью накрыть половину уха, а лучше — закрыть ухо рукой полностью, не наклоняя голову. Этот тест вместе с предыдущим показывает биологический возраст ребенка. Может, ему по документам уже 7 лет, и умственно он соответствует возрасту и даже опережает, но по биологическому отстает. Физически ребенку только шесть, он еще не созрел. И школьные нагрузки, особенно при программе повышенной сложности, могут навредить его здоровью — он начнет болеть, начнутся психофизиологические нарушения. В этих случаях, может быть, лучше подождать год или выбрать школу с более простой программой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54A956-2E4A-47BA-9DD9-AD49AE1A96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50" t="-2229" b="2229"/>
          <a:stretch/>
        </p:blipFill>
        <p:spPr>
          <a:xfrm>
            <a:off x="6531403" y="3571844"/>
            <a:ext cx="2214628" cy="248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15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232320-6C8F-44AF-B216-C6C5EC141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0942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3. Стоять на одной ноге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C59E0E-BCFD-4A74-ACC1-F5FF108D4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70" y="1423781"/>
            <a:ext cx="6336195" cy="4528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300" dirty="0"/>
              <a:t>Тест «Поза </a:t>
            </a:r>
            <a:r>
              <a:rPr lang="ru-RU" sz="3300" dirty="0" err="1"/>
              <a:t>Ромберга</a:t>
            </a:r>
            <a:r>
              <a:rPr lang="ru-RU" sz="3300" dirty="0"/>
              <a:t>»: надо встать на одну ногу, другую согнуть, ступню прижать к колену, руки вытянуть вперед и закрыть глаза. К 7 годам ребенок может так простоять 8–10 секунд, если меньше — это признак физиологической незрелости скелета, неготовности к школе.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3B1FA3-ACAD-4D25-852A-5D6B5DB761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19"/>
          <a:stretch/>
        </p:blipFill>
        <p:spPr>
          <a:xfrm>
            <a:off x="6421960" y="905448"/>
            <a:ext cx="2722040" cy="504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23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AE1A85-CEE8-4E90-9300-A48E65339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65973"/>
            <a:ext cx="8644559" cy="81997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Рисовать «дорожки», не заступая за края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0379F5-2B2B-458E-A971-23EA3EE2A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797248"/>
            <a:ext cx="5650355" cy="494832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100" dirty="0"/>
              <a:t>Тест на мелкую моторику. Нужно выбрать картинки, где двумя близко расположенными линиями нарисованы «волны», и попросить ребенка провести третью между ними. Если линия нарисована в центре, не касается двух других — это признак готовности руки к обучению письму. Любой ребенок рисует лет с двух, держит карандаш в руке. Но особенность письма — более мелкие элементы, чем при рисунке. Если ребенку не даются такие извилистые линии, значит, рука не готова к письму, и возникнут проблемы: ребенок не сможет весь урок выводить элементы букв, будет быстро уставать, отвлекаться и в конце концов возненавидит письмо.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028D34-E315-434D-86B4-D690434D55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5829300" y="2333962"/>
            <a:ext cx="3222764" cy="245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13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F31353-DC47-4115-BEA3-CB0A0D8DB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Считать в обратную сторону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9B31EB-D42C-4D91-B769-BDCEC8A19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81" y="1191659"/>
            <a:ext cx="8793646" cy="54789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/>
              <a:t>Современные дети чуть ли не с двух лет умеют считать до 10, с четырех — до ста, до тысячи. Но это механическое действие, ребенок еще не понимает числового ряда. А вот основы логического мышления показывает умение считать в обратную сторону: от 10 до 1. Если ребенок может свободно ориентироваться в числовом ряде хотя бы в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/>
              <a:t>пределах десятка, то есть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/>
              <a:t>посчитать в обратном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/>
              <a:t> порядке, значит, он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/>
              <a:t>готов к изучению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/>
              <a:t>математики.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ECB04E5-9FE4-4507-8270-13F9B9A3E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75" y="3931140"/>
            <a:ext cx="5000625" cy="206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40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378767-3F08-4F04-9E36-13CC0F5C5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Самостоятельно одеваться </a:t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EB60B4-3DAF-4F75-A6E0-33348830D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083" y="1751773"/>
            <a:ext cx="6067840" cy="3975134"/>
          </a:xfrm>
        </p:spPr>
        <p:txBody>
          <a:bodyPr/>
          <a:lstStyle/>
          <a:p>
            <a:pPr marL="0" indent="0">
              <a:buNone/>
            </a:pPr>
            <a:r>
              <a:rPr lang="ru-RU" sz="2700" dirty="0"/>
              <a:t>Речь не обязательно о шнурках. Ребенок должен уметь снять и надеть штаны целиком, а не застывать в одной штанине, задумавшись о жизни. Должен уметь надеть куртку и намотать шарф — пусть криво-косо, учитель поправит. Но процедура одевания-раздевания «от и до» должна быть освоена.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855ED5-A71B-4247-ACB6-D2291FA52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27" b="92655" l="10000" r="90000">
                        <a14:foregroundMark x1="35926" y1="86372" x2="35926" y2="86372"/>
                        <a14:foregroundMark x1="39136" y1="86372" x2="46543" y2="91327"/>
                        <a14:foregroundMark x1="46543" y1="91327" x2="56420" y2="89292"/>
                        <a14:foregroundMark x1="56420" y1="89292" x2="50123" y2="84956"/>
                        <a14:foregroundMark x1="46790" y1="92743" x2="56420" y2="91150"/>
                        <a14:foregroundMark x1="56420" y1="91150" x2="51728" y2="84602"/>
                        <a14:foregroundMark x1="51728" y1="84602" x2="51235" y2="84602"/>
                        <a14:foregroundMark x1="21358" y1="10177" x2="21358" y2="10177"/>
                        <a14:foregroundMark x1="23827" y1="9027" x2="23827" y2="9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059" y="857250"/>
            <a:ext cx="368693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91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CFA2F9-E21F-4CD2-A02C-923515576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Есть вилкой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DD42F3-C70D-4932-A41C-65D86498E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567" y="1628180"/>
            <a:ext cx="8468140" cy="426388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3000" dirty="0"/>
              <a:t>Оказывается, многие дети к 7 годам умеют пользоваться только ложкой. Исследование показывает, что из 30 ребят 10 не умеют есть вилкой. А мамы с сознанием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3000" dirty="0"/>
              <a:t>своей правоты сообщают: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3000" dirty="0"/>
              <a:t>«Дома я его кормлю».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3000" dirty="0"/>
              <a:t>Перемена короткая, и если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3000" dirty="0"/>
              <a:t> ребенок не будет уметь есть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3000" dirty="0" err="1"/>
              <a:t>сам,он</a:t>
            </a:r>
            <a:r>
              <a:rPr lang="ru-RU" sz="3000" dirty="0"/>
              <a:t> останется голодным.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88E1F3-67C1-47E6-8C8E-94897FC74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3001617"/>
            <a:ext cx="2999133" cy="299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76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9FFF62-CE72-43EA-8DF0-9EDBCF22B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Следовать инструкциям учителя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C48C86-82B6-46E6-8244-50C30049B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932" y="1289154"/>
            <a:ext cx="8888067" cy="520372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dirty="0"/>
              <a:t>Школа — это социум. Ребенок к первому классу должен уметь понимать инструкцию взрослого человека, не члена семьи.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/>
              <a:t>К выполнению простых инструкций надо готовить детей лет с пяти. В основном эта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/>
              <a:t>проблема с «домашними»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/>
              <a:t>детьми, но бывают проблемы и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/>
              <a:t> с детсадовцами,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/>
              <a:t>родители могут внушать ребенку,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/>
              <a:t>что правильно — только то, что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/>
              <a:t>говорят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dirty="0"/>
              <a:t> они, а остальных слушать не надо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DA3814-DDAB-4492-8BFC-D6B60869D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003" y="3058265"/>
            <a:ext cx="4508800" cy="343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63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661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8 стандартных и нестандартных способов определить готовность ребёнка к школе</vt:lpstr>
      <vt:lpstr>1. Показать зубы  </vt:lpstr>
      <vt:lpstr>2. Достать правой рукой левое ухо</vt:lpstr>
      <vt:lpstr> 3. Стоять на одной ноге  </vt:lpstr>
      <vt:lpstr>4. Рисовать «дорожки», не заступая за края  </vt:lpstr>
      <vt:lpstr>5. Считать в обратную сторону  </vt:lpstr>
      <vt:lpstr>6. Самостоятельно одеваться  </vt:lpstr>
      <vt:lpstr>7. Есть вилкой </vt:lpstr>
      <vt:lpstr>8. Следовать инструкциям учителя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способов определить готовность ребёнка к школе</dc:title>
  <dc:creator>Professional</dc:creator>
  <cp:lastModifiedBy>Professional</cp:lastModifiedBy>
  <cp:revision>7</cp:revision>
  <dcterms:created xsi:type="dcterms:W3CDTF">2025-03-28T00:27:25Z</dcterms:created>
  <dcterms:modified xsi:type="dcterms:W3CDTF">2025-04-01T05:16:12Z</dcterms:modified>
</cp:coreProperties>
</file>